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49"/>
  </p:notesMasterIdLst>
  <p:sldIdLst>
    <p:sldId id="300" r:id="rId2"/>
    <p:sldId id="258" r:id="rId3"/>
    <p:sldId id="259" r:id="rId4"/>
    <p:sldId id="273" r:id="rId5"/>
    <p:sldId id="267" r:id="rId6"/>
    <p:sldId id="260" r:id="rId7"/>
    <p:sldId id="261" r:id="rId8"/>
    <p:sldId id="268" r:id="rId9"/>
    <p:sldId id="269" r:id="rId10"/>
    <p:sldId id="270" r:id="rId11"/>
    <p:sldId id="271" r:id="rId12"/>
    <p:sldId id="274" r:id="rId13"/>
    <p:sldId id="275" r:id="rId14"/>
    <p:sldId id="276" r:id="rId15"/>
    <p:sldId id="282" r:id="rId16"/>
    <p:sldId id="283" r:id="rId17"/>
    <p:sldId id="289" r:id="rId18"/>
    <p:sldId id="284" r:id="rId19"/>
    <p:sldId id="291" r:id="rId20"/>
    <p:sldId id="285" r:id="rId21"/>
    <p:sldId id="286" r:id="rId22"/>
    <p:sldId id="287" r:id="rId23"/>
    <p:sldId id="292" r:id="rId24"/>
    <p:sldId id="293" r:id="rId25"/>
    <p:sldId id="294" r:id="rId26"/>
    <p:sldId id="295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5" userDrawn="1">
          <p15:clr>
            <a:srgbClr val="A4A3A4"/>
          </p15:clr>
        </p15:guide>
        <p15:guide id="3" pos="5375" userDrawn="1">
          <p15:clr>
            <a:srgbClr val="A4A3A4"/>
          </p15:clr>
        </p15:guide>
        <p15:guide id="4" orient="horz" pos="4088" userDrawn="1">
          <p15:clr>
            <a:srgbClr val="A4A3A4"/>
          </p15:clr>
        </p15:guide>
        <p15:guide id="5" orient="horz" pos="68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jan" initials="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8611"/>
    <a:srgbClr val="B44601"/>
    <a:srgbClr val="571F1C"/>
    <a:srgbClr val="3C5C26"/>
    <a:srgbClr val="FFE699"/>
    <a:srgbClr val="FECB01"/>
    <a:srgbClr val="CF722A"/>
    <a:srgbClr val="BDC901"/>
    <a:srgbClr val="8AAB00"/>
    <a:srgbClr val="A6B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1470" y="12"/>
      </p:cViewPr>
      <p:guideLst>
        <p:guide orient="horz" pos="4088"/>
        <p:guide orient="horz" pos="686"/>
        <p:guide pos="385"/>
        <p:guide pos="53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8A48C-867D-46C9-A561-FC2EBAE069BD}" type="datetimeFigureOut">
              <a:rPr lang="en-US" smtClean="0"/>
              <a:pPr/>
              <a:t>11/10/2017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137A6-28BB-4C93-80A9-5E20020E1C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20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31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Cost </a:t>
            </a:r>
            <a:r>
              <a:rPr lang="en-US" dirty="0" err="1" smtClean="0"/>
              <a:t>extimated</a:t>
            </a:r>
            <a:r>
              <a:rPr lang="en-US" dirty="0" smtClean="0"/>
              <a:t> in order to re-plant</a:t>
            </a:r>
            <a:r>
              <a:rPr lang="en-US" baseline="0" dirty="0" smtClean="0"/>
              <a:t> the vines that get infected every year. </a:t>
            </a:r>
          </a:p>
          <a:p>
            <a:r>
              <a:rPr lang="en-US" baseline="0" dirty="0" smtClean="0"/>
              <a:t>While the economic loss of a billion Euros in France is due to the production decrease in both quality and quantity. The same goes for California (0,25 billion Dollars) and For Australia (8,3 billion dollars).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7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Addition to a smaller production also the quality of the grapes is</a:t>
            </a:r>
            <a:r>
              <a:rPr lang="en-US" baseline="0" dirty="0" smtClean="0"/>
              <a:t> reduced. Very important is the fact that the pH is higher. It is advisable not to use the grapes that come from an infected plant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91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</a:t>
            </a:r>
            <a:r>
              <a:rPr lang="en-US" baseline="0" dirty="0" smtClean="0"/>
              <a:t> it could be skipped, is better to focus on the other 3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12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Managing</a:t>
            </a:r>
            <a:r>
              <a:rPr lang="en-US" baseline="0" dirty="0" smtClean="0"/>
              <a:t> regular diseases (like downy or powdery Mildew) is easier because the interaction between plant, pathogen and the environment is </a:t>
            </a:r>
            <a:r>
              <a:rPr lang="en-US" baseline="0" dirty="0" err="1" smtClean="0"/>
              <a:t>predictabe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4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when you have 2 or more pathogens</a:t>
            </a:r>
            <a:r>
              <a:rPr lang="en-US" baseline="0" dirty="0" smtClean="0"/>
              <a:t> that cause a disease is difficult to predict the interaction of each pathogen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1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</a:t>
            </a:r>
            <a:r>
              <a:rPr lang="en-US" baseline="0" dirty="0" smtClean="0"/>
              <a:t> experiment made by Vincenzo Mondello showed that in two years only the 12% of the infected plant in a vineyard showed symptoms in both years.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6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efficient strategies to control them after sodium </a:t>
            </a:r>
            <a:r>
              <a:rPr lang="en-US" dirty="0" err="1" smtClean="0"/>
              <a:t>arsenite</a:t>
            </a:r>
            <a:r>
              <a:rPr lang="en-US" dirty="0" smtClean="0"/>
              <a:t> use prohibition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69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technique is the fastest compared to TTR and over grafting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137A6-28BB-4C93-80A9-5E20020E1C1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45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10/11/2017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33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10/11/2017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03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10/11/2017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91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10/11/2017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74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10/11/2017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35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10/11/2017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06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10/11/2017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72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10/11/2017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40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10/11/2017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28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10/11/2017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09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C97-5F18-43BA-920E-7458283B67A0}" type="datetimeFigureOut">
              <a:rPr lang="it-IT" smtClean="0"/>
              <a:pPr/>
              <a:t>10/11/2017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4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70C97-5F18-43BA-920E-7458283B67A0}" type="datetimeFigureOut">
              <a:rPr lang="it-IT" smtClean="0"/>
              <a:pPr/>
              <a:t>10/11/2017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E268-16EA-4827-9C08-BDDC964F7229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29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winetwork-data.eu/intranet/libretti/0/libretto16497-01-1.pdf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jan\Desktop\Screenshot-2017-11-9 Simptomi bolesti drva vinove loze - Fotografije - Piacenz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/>
          <a:stretch/>
        </p:blipFill>
        <p:spPr bwMode="auto">
          <a:xfrm>
            <a:off x="3655" y="-1"/>
            <a:ext cx="9159395" cy="688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5"/>
          <p:cNvSpPr/>
          <p:nvPr/>
        </p:nvSpPr>
        <p:spPr>
          <a:xfrm>
            <a:off x="0" y="1006904"/>
            <a:ext cx="9144000" cy="1044000"/>
          </a:xfrm>
          <a:prstGeom prst="rect">
            <a:avLst/>
          </a:prstGeom>
          <a:solidFill>
            <a:srgbClr val="92D050">
              <a:alpha val="67000"/>
            </a:srgbClr>
          </a:solidFill>
          <a:ln>
            <a:solidFill>
              <a:srgbClr val="3C5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1"/>
          <p:cNvSpPr txBox="1"/>
          <p:nvPr/>
        </p:nvSpPr>
        <p:spPr>
          <a:xfrm>
            <a:off x="611188" y="1288439"/>
            <a:ext cx="759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</a:t>
            </a:r>
            <a:r>
              <a:rPr lang="hr-HR" sz="4000" b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drva vinove loze</a:t>
            </a:r>
            <a:endParaRPr lang="en-US" sz="40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01654" y="5761746"/>
            <a:ext cx="8642345" cy="720000"/>
          </a:xfrm>
          <a:prstGeom prst="rect">
            <a:avLst/>
          </a:prstGeom>
          <a:solidFill>
            <a:srgbClr val="92D050">
              <a:alpha val="67000"/>
            </a:srgbClr>
          </a:solidFill>
          <a:ln>
            <a:solidFill>
              <a:srgbClr val="3C5C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5761746"/>
            <a:ext cx="1087632" cy="720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446407" y="5834411"/>
            <a:ext cx="7335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Projekt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WINETWORK 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je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financiran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sredstvima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Europske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unije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putem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Obzor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2020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programa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za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istraživanja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i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inovacije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ugovor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14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broj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652601.</a:t>
            </a:r>
            <a:endParaRPr lang="en-US" sz="14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807" y="3009901"/>
            <a:ext cx="5620194" cy="38481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41194" y="2902179"/>
            <a:ext cx="457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2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Raširenost uzročnika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bolesti drva je usko povezana s </a:t>
            </a:r>
            <a:r>
              <a:rPr lang="hr-HR" sz="22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načinom održavanja vinograda,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posebno s </a:t>
            </a:r>
            <a:r>
              <a:rPr lang="hr-HR" sz="24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rezidbom.</a:t>
            </a:r>
            <a:endParaRPr lang="en-US" sz="2800" b="1" dirty="0">
              <a:solidFill>
                <a:srgbClr val="FECB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CasellaDiTesto 4"/>
          <p:cNvSpPr txBox="1"/>
          <p:nvPr/>
        </p:nvSpPr>
        <p:spPr>
          <a:xfrm>
            <a:off x="384783" y="1080732"/>
            <a:ext cx="5104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Zašto ne uspijevamo učinkovito suzbiti bolesti drva vinove loze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9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997880" y="3031231"/>
            <a:ext cx="48176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4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Zasad</a:t>
            </a:r>
            <a:endParaRPr lang="en-US" sz="2400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hr-HR" sz="32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NE POSTOJI</a:t>
            </a:r>
            <a:endParaRPr lang="it-IT" sz="3200" b="1" dirty="0" smtClean="0">
              <a:solidFill>
                <a:srgbClr val="FECB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hr-HR" sz="24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potpuno učinkovita strategija suzbijanja bolesti drva</a:t>
            </a:r>
            <a:endParaRPr lang="en-US" sz="28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CasellaDiTesto 4"/>
          <p:cNvSpPr txBox="1"/>
          <p:nvPr/>
        </p:nvSpPr>
        <p:spPr>
          <a:xfrm>
            <a:off x="384783" y="1131066"/>
            <a:ext cx="5104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Zašto ne uspijevamo učinkovito suzbiti bolesti drva vinove loze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84783" y="1165524"/>
            <a:ext cx="5104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Životni ciklus patogena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536899" y="3265857"/>
            <a:ext cx="532034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Ove su bolesti vrlo kompleksne i </a:t>
            </a:r>
            <a:r>
              <a:rPr lang="hr-HR" sz="22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obično treba više godina da bi se na trsu nakon razvoja infekcije manifestirali simptomi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Kao takve ove su bolesti nezgodne za praćenje i istraživanje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endParaRPr lang="en-US" sz="20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" y="2513243"/>
            <a:ext cx="2932113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34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482" y="2429302"/>
            <a:ext cx="4012443" cy="383502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5237327" y="5180927"/>
            <a:ext cx="1635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+mj-lt"/>
                <a:ea typeface="Dotum" panose="020B0600000101010101" pitchFamily="34" charset="-127"/>
              </a:rPr>
              <a:t>Infekcija</a:t>
            </a:r>
            <a:endParaRPr lang="en-US" sz="2000" dirty="0"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124165" y="3585479"/>
            <a:ext cx="2347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+mj-lt"/>
                <a:ea typeface="Dotum" panose="020B0600000101010101" pitchFamily="34" charset="-127"/>
              </a:rPr>
              <a:t>Širenje kišom</a:t>
            </a:r>
            <a:endParaRPr lang="en-US" sz="2000" dirty="0"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471114" y="2633527"/>
            <a:ext cx="1928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+mj-lt"/>
                <a:ea typeface="Dotum" panose="020B0600000101010101" pitchFamily="34" charset="-127"/>
              </a:rPr>
              <a:t>Infektivni </a:t>
            </a:r>
            <a:r>
              <a:rPr lang="hr-HR" sz="2000" dirty="0" err="1" smtClean="0">
                <a:latin typeface="+mj-lt"/>
                <a:ea typeface="Dotum" panose="020B0600000101010101" pitchFamily="34" charset="-127"/>
              </a:rPr>
              <a:t>inokulum</a:t>
            </a:r>
            <a:endParaRPr lang="en-US" sz="2000" dirty="0"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173403" y="5380982"/>
            <a:ext cx="2072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latin typeface="+mj-lt"/>
                <a:ea typeface="Dotum" panose="020B0600000101010101" pitchFamily="34" charset="-127"/>
              </a:rPr>
              <a:t>Reprodukcija </a:t>
            </a:r>
            <a:endParaRPr lang="en-US" sz="2200" dirty="0"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852079" y="6250676"/>
            <a:ext cx="1385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rgbClr val="C00000"/>
                </a:solidFill>
                <a:latin typeface="+mj-lt"/>
                <a:ea typeface="Dotum" panose="020B0600000101010101" pitchFamily="34" charset="-127"/>
              </a:rPr>
              <a:t>Ljeto</a:t>
            </a:r>
            <a:endParaRPr lang="en-US" sz="2400" b="1" dirty="0">
              <a:solidFill>
                <a:srgbClr val="C00000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991067" y="3980498"/>
            <a:ext cx="2072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6"/>
                </a:solidFill>
                <a:latin typeface="+mj-lt"/>
                <a:ea typeface="Dotum" panose="020B0600000101010101" pitchFamily="34" charset="-127"/>
              </a:rPr>
              <a:t>Proljeće</a:t>
            </a:r>
            <a:endParaRPr lang="en-US" sz="2400" b="1" dirty="0">
              <a:solidFill>
                <a:schemeClr val="accent6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015896" y="3970581"/>
            <a:ext cx="143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2"/>
                </a:solidFill>
                <a:latin typeface="+mj-lt"/>
                <a:ea typeface="Dotum" panose="020B0600000101010101" pitchFamily="34" charset="-127"/>
              </a:rPr>
              <a:t>Jesen</a:t>
            </a:r>
            <a:endParaRPr lang="en-US" sz="2400" b="1" dirty="0">
              <a:solidFill>
                <a:schemeClr val="accent2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965241" y="1912057"/>
            <a:ext cx="1158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Dotum" panose="020B0600000101010101" pitchFamily="34" charset="-127"/>
              </a:rPr>
              <a:t>Zima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055055" y="3042026"/>
            <a:ext cx="2347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571F1C"/>
                </a:solidFill>
                <a:latin typeface="+mj-lt"/>
                <a:ea typeface="Dotum" panose="020B0600000101010101" pitchFamily="34" charset="-127"/>
              </a:rPr>
              <a:t>Rane od rezidbe</a:t>
            </a:r>
            <a:endParaRPr lang="en-US" sz="2200" b="1" dirty="0">
              <a:solidFill>
                <a:srgbClr val="571F1C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7" name="CasellaDiTesto 4"/>
          <p:cNvSpPr txBox="1"/>
          <p:nvPr/>
        </p:nvSpPr>
        <p:spPr>
          <a:xfrm>
            <a:off x="393661" y="1165035"/>
            <a:ext cx="5104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Životni ciklus patogena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4339986" y="3332871"/>
            <a:ext cx="498143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Poznavajući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životni ciklus patogena moguće je </a:t>
            </a:r>
            <a:r>
              <a:rPr lang="hr-HR" sz="20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smanjiti stupanj daljnjeg širenja bolesti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 sljedeći način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:</a:t>
            </a:r>
          </a:p>
          <a:p>
            <a:endParaRPr lang="en-US" sz="20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Smanjenjem količine infektivnog </a:t>
            </a:r>
            <a:r>
              <a:rPr lang="hr-HR" sz="22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inokuluma</a:t>
            </a:r>
            <a:endParaRPr lang="en-US" sz="22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Rezidbom u adekvatno vrijeme</a:t>
            </a:r>
            <a:endParaRPr lang="en-US" sz="22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4"/>
          <p:cNvSpPr txBox="1"/>
          <p:nvPr/>
        </p:nvSpPr>
        <p:spPr>
          <a:xfrm>
            <a:off x="384783" y="1139868"/>
            <a:ext cx="5104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Životni ciklus patogena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39" y="3000652"/>
            <a:ext cx="4367925" cy="267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90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0375" y="1111187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Simptomi</a:t>
            </a:r>
            <a:endParaRPr lang="en-US" sz="24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0"/>
          <a:stretch/>
        </p:blipFill>
        <p:spPr>
          <a:xfrm>
            <a:off x="2029476" y="3858536"/>
            <a:ext cx="6798613" cy="283191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93207" y="2184456"/>
            <a:ext cx="8534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 sljedećim slajdovima prikazani su simptomi </a:t>
            </a:r>
            <a:r>
              <a:rPr lang="hr-HR" sz="2000" b="1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eske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2000" b="1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eutipoze</a:t>
            </a:r>
            <a:r>
              <a:rPr lang="hr-HR" sz="20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</a:t>
            </a:r>
            <a:r>
              <a:rPr lang="hr-HR" sz="20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b="1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botriosferijskog</a:t>
            </a:r>
            <a:r>
              <a:rPr lang="hr-HR" sz="20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sušenja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Upamtite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: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vanjski simptomi nisu dovoljni kako bi se dijagnosticirala bolest, već je u tu svrhu potrebno pregledati i simptome unutar višegodišnjeg drva. </a:t>
            </a:r>
            <a:endParaRPr lang="en-US" sz="20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38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0375" y="1094409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Eutipoza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73047" y="3032969"/>
            <a:ext cx="4473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Simptomi </a:t>
            </a:r>
            <a:r>
              <a:rPr lang="hr-HR" sz="2000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eutipoze</a:t>
            </a:r>
            <a:r>
              <a:rPr lang="hr-HR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se uglavnom manifestiraju u vinogradima starijim od 10 godina. </a:t>
            </a:r>
          </a:p>
          <a:p>
            <a:pPr algn="just"/>
            <a:r>
              <a:rPr lang="hr-HR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Umjereno zaraženi vinogradi mogu ostvariti gubitke u proizvodnji i do </a:t>
            </a:r>
            <a:r>
              <a:rPr lang="en-US" sz="2000" b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30%</a:t>
            </a:r>
            <a:r>
              <a:rPr lang="en-US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dok jako zaraženi vinogradi mogu ostvariti gubitke i do</a:t>
            </a:r>
            <a:r>
              <a:rPr lang="en-US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2000" b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80%</a:t>
            </a:r>
            <a:r>
              <a:rPr lang="en-US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proizvodnje. </a:t>
            </a:r>
            <a:endParaRPr lang="en-US" sz="20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59" y="1283296"/>
            <a:ext cx="387667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284042" y="2650450"/>
            <a:ext cx="449011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Vanjski simptomi </a:t>
            </a:r>
            <a:r>
              <a:rPr lang="hr-HR" sz="2000" dirty="0" err="1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eutipoze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su vrlo karakteristični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algn="just"/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Oni se mogu manifestirati već u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proljeće 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 uključuju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:</a:t>
            </a:r>
          </a:p>
          <a:p>
            <a:pPr algn="just"/>
            <a:endParaRPr lang="en-US" sz="2000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hr-HR" sz="2200" b="1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kržljave (slabo razvijene) mladice,</a:t>
            </a:r>
            <a:endParaRPr lang="en-US" sz="2200" b="1" dirty="0" smtClean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hr-HR" sz="2200" b="1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nekroza na rubu listova,</a:t>
            </a:r>
            <a:endParaRPr lang="en-US" sz="2200" b="1" dirty="0" smtClean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indent="-342900" algn="just">
              <a:buFontTx/>
              <a:buChar char="-"/>
            </a:pPr>
            <a:r>
              <a:rPr lang="hr-HR" sz="2200" b="1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reducirani porast listova.</a:t>
            </a:r>
            <a:endParaRPr lang="en-US" sz="20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CasellaDiTesto 8"/>
          <p:cNvSpPr txBox="1"/>
          <p:nvPr/>
        </p:nvSpPr>
        <p:spPr>
          <a:xfrm>
            <a:off x="450375" y="1094409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Eutipoza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9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59" y="1283296"/>
            <a:ext cx="387667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3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63" y="2048419"/>
            <a:ext cx="5595937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0375" y="1102798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Simptomi </a:t>
            </a:r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eutipoze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6" name="Ovale 5"/>
          <p:cNvSpPr/>
          <p:nvPr/>
        </p:nvSpPr>
        <p:spPr>
          <a:xfrm>
            <a:off x="1643062" y="4071938"/>
            <a:ext cx="2671763" cy="1857375"/>
          </a:xfrm>
          <a:prstGeom prst="ellipse">
            <a:avLst/>
          </a:prstGeom>
          <a:noFill/>
          <a:ln w="57150">
            <a:solidFill>
              <a:srgbClr val="FECB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2 7"/>
          <p:cNvCxnSpPr>
            <a:stCxn id="6" idx="7"/>
            <a:endCxn id="10" idx="1"/>
          </p:cNvCxnSpPr>
          <p:nvPr/>
        </p:nvCxnSpPr>
        <p:spPr>
          <a:xfrm flipV="1">
            <a:off x="3923554" y="2987131"/>
            <a:ext cx="2238446" cy="1356813"/>
          </a:xfrm>
          <a:prstGeom prst="straightConnector1">
            <a:avLst/>
          </a:prstGeom>
          <a:ln w="38100">
            <a:solidFill>
              <a:srgbClr val="CF72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162000" y="2602410"/>
            <a:ext cx="3052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2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Kržljavi razvoj mladica</a:t>
            </a:r>
            <a:endParaRPr lang="en-US" sz="2200" b="1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just"/>
            <a:r>
              <a:rPr lang="hr-HR" sz="22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(kratki </a:t>
            </a:r>
            <a:r>
              <a:rPr lang="hr-HR" sz="2200" b="1" dirty="0" err="1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internodiji</a:t>
            </a:r>
            <a:r>
              <a:rPr lang="hr-HR" sz="22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lang="en-US" sz="2200" b="1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1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99" y="2241608"/>
            <a:ext cx="3618730" cy="35908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asellaDiTesto 5"/>
          <p:cNvSpPr txBox="1"/>
          <p:nvPr/>
        </p:nvSpPr>
        <p:spPr>
          <a:xfrm>
            <a:off x="4128977" y="3067548"/>
            <a:ext cx="447369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Nakon uočavanja vanjskih simptoma, s ciljem određivanja progresije bolesti u višegodišnjem drvu, može se prerezati deblo ili neki drugi dio višegodišnjeg drva. </a:t>
            </a:r>
          </a:p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Ukoliko je trs zaražen, na prerezu drva će biti uočljiva tamna zona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nekrotiziranog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tkiva </a:t>
            </a:r>
            <a:r>
              <a:rPr lang="hr-HR" sz="2200" b="1" dirty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klinastog oblika</a:t>
            </a:r>
            <a:r>
              <a:rPr lang="hr-HR" sz="2000" dirty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(prikazano na slici). </a:t>
            </a:r>
            <a:endParaRPr lang="en-US" sz="20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8"/>
          <p:cNvSpPr txBox="1"/>
          <p:nvPr/>
        </p:nvSpPr>
        <p:spPr>
          <a:xfrm>
            <a:off x="450375" y="1111187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Simptomi </a:t>
            </a:r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eutipoze</a:t>
            </a:r>
            <a:r>
              <a:rPr lang="hr-HR" sz="24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 unutar višegodišnjeg drva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8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95" y="2225427"/>
            <a:ext cx="3538885" cy="350747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367027" y="1044166"/>
            <a:ext cx="44355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Što su to bolesti drva?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438154" y="3115189"/>
            <a:ext cx="44450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Sakkal Majalla" pitchFamily="2" charset="-78"/>
              </a:rPr>
              <a:t>Bolesti drva vinove loze pripadaju skupini gljivičnih bolesti koje uzrokuju štete na višegodišnjim dijelovima trsa, uslijed čega dolazi do pojave </a:t>
            </a:r>
            <a:r>
              <a:rPr lang="hr-HR" sz="2200" b="1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Sakkal Majalla" pitchFamily="2" charset="-78"/>
              </a:rPr>
              <a:t>simptoma na listovima i bobicama 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Sakkal Majalla" pitchFamily="2" charset="-78"/>
              </a:rPr>
              <a:t>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Sakkal Majalla" pitchFamily="2" charset="-78"/>
              </a:rPr>
              <a:t>te ponekad i do </a:t>
            </a:r>
            <a:r>
              <a:rPr lang="hr-HR" sz="2200" b="1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Sakkal Majalla" pitchFamily="2" charset="-78"/>
              </a:rPr>
              <a:t>odumiranja čitavog trsa.</a:t>
            </a:r>
            <a:endParaRPr lang="en-US" sz="2200" b="1" dirty="0">
              <a:solidFill>
                <a:srgbClr val="8AAB00"/>
              </a:solidFill>
              <a:latin typeface="+mj-lt"/>
              <a:ea typeface="Roboto Light" panose="02000000000000000000" pitchFamily="2" charset="0"/>
              <a:cs typeface="Sakkal Majall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407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0374" y="1111187"/>
            <a:ext cx="857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Eska</a:t>
            </a:r>
            <a:r>
              <a:rPr lang="hr-HR" sz="24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 i </a:t>
            </a:r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botriosferijsko</a:t>
            </a:r>
            <a:r>
              <a:rPr lang="hr-HR" sz="24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 sušenje imaju slične simptome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pic>
        <p:nvPicPr>
          <p:cNvPr id="10" name="Immagine 9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34142" y="3781416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 preferRelativeResize="0"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98315" y="3776674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sellaDiTesto 13"/>
          <p:cNvSpPr txBox="1"/>
          <p:nvPr/>
        </p:nvSpPr>
        <p:spPr>
          <a:xfrm>
            <a:off x="280891" y="6149982"/>
            <a:ext cx="1994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Bez simptoma</a:t>
            </a:r>
            <a:endParaRPr lang="en-US" sz="16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377330" y="6152976"/>
            <a:ext cx="2077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Kloroza</a:t>
            </a:r>
            <a:r>
              <a:rPr lang="hr-HR" sz="16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/nekroza</a:t>
            </a:r>
            <a:endParaRPr lang="en-US" sz="16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575430" y="6149982"/>
            <a:ext cx="2077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„Tigrove šare” lista</a:t>
            </a:r>
            <a:endParaRPr lang="en-US" sz="16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720537" y="6151146"/>
            <a:ext cx="2077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Apopleksija</a:t>
            </a:r>
            <a:endParaRPr lang="en-US" sz="16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81" y="3897390"/>
            <a:ext cx="646271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92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33042" y="1699529"/>
            <a:ext cx="6586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Jedan od dodatnih načina raspoznavanja ovih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dvijz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bolesti je pregled unutarnjih simptoma</a:t>
            </a:r>
            <a:endParaRPr lang="en-US" sz="20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" name="Image 8" descr="http://www.wineland.temp.shapeshift.co.za/archive/technical/supplimentary--wynber-august-2012-a-guide-to-grapevine-abnormalities-in-south-africa-fungal-diseases-associated-with-wood-and-root-rotting-dieback-part-2-7-1--8.jpg"/>
          <p:cNvPicPr preferRelativeResize="0"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6906" y="3302455"/>
            <a:ext cx="324000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/>
          <p:cNvPicPr preferRelativeResize="0"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118" y="2926539"/>
            <a:ext cx="324000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sellaDiTesto 9"/>
          <p:cNvSpPr txBox="1"/>
          <p:nvPr/>
        </p:nvSpPr>
        <p:spPr>
          <a:xfrm>
            <a:off x="649434" y="2902375"/>
            <a:ext cx="2617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err="1" smtClean="0">
                <a:solidFill>
                  <a:srgbClr val="BDC90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Botriosferijsko</a:t>
            </a:r>
            <a:r>
              <a:rPr lang="hr-HR" sz="2000" dirty="0" smtClean="0">
                <a:solidFill>
                  <a:srgbClr val="BDC90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sušenje</a:t>
            </a:r>
            <a:endParaRPr lang="en-US" sz="2000" dirty="0">
              <a:solidFill>
                <a:srgbClr val="BDC90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194694" y="6146590"/>
            <a:ext cx="1994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err="1" smtClean="0">
                <a:solidFill>
                  <a:srgbClr val="BDC90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Eska</a:t>
            </a:r>
            <a:endParaRPr lang="en-US" sz="2000" dirty="0">
              <a:solidFill>
                <a:srgbClr val="BDC90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CasellaDiTesto 8"/>
          <p:cNvSpPr txBox="1"/>
          <p:nvPr/>
        </p:nvSpPr>
        <p:spPr>
          <a:xfrm>
            <a:off x="450374" y="1111187"/>
            <a:ext cx="85793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Eska</a:t>
            </a:r>
            <a:r>
              <a:rPr lang="hr-HR" sz="25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 i </a:t>
            </a:r>
            <a:r>
              <a:rPr lang="hr-HR" sz="25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botriosferijsko</a:t>
            </a:r>
            <a:r>
              <a:rPr lang="hr-HR" sz="25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 sušenje imaju slične simptome</a:t>
            </a:r>
            <a:endParaRPr lang="en-US" sz="25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1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0375" y="1102798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Eska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45742" y="1699529"/>
            <a:ext cx="8549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err="1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Eska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se može manifestirati na dva različita načina:</a:t>
            </a:r>
            <a:endParaRPr lang="en-US" sz="2000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7" name="Immagine 6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477487" y="3042885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sellaDiTesto 9"/>
          <p:cNvSpPr txBox="1"/>
          <p:nvPr/>
        </p:nvSpPr>
        <p:spPr>
          <a:xfrm>
            <a:off x="263950" y="2435015"/>
            <a:ext cx="450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Postepeni razvoj simptoma s </a:t>
            </a:r>
            <a:r>
              <a:rPr lang="hr-HR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klorozom</a:t>
            </a: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i nekrozom na listovima (kroničan oblik)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389599" y="2435015"/>
            <a:ext cx="3547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Nagla pojava simptoma nazvana apopleksija (koja se može razviti i kod </a:t>
            </a:r>
            <a:r>
              <a:rPr lang="hr-HR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botriosferijskog</a:t>
            </a: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sušenja)</a:t>
            </a:r>
            <a:endParaRPr lang="en-US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" y="3034845"/>
            <a:ext cx="21574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9" y="3358345"/>
            <a:ext cx="3243263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27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66376" y="1699529"/>
            <a:ext cx="796643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195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Trsovi sa razvijenim simptomima na listovima najčešće imaju prinos s manjim udjelom šećera i višom pH vrijednošću.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50375" y="1102798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Eska</a:t>
            </a:r>
            <a:endParaRPr lang="en-US" sz="24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7" name="Immagine 6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89" y="2533443"/>
            <a:ext cx="3950179" cy="395017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9" name="Immagine 8"/>
          <p:cNvPicPr preferRelativeResize="0"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25"/>
          <a:stretch/>
        </p:blipFill>
        <p:spPr>
          <a:xfrm>
            <a:off x="6666504" y="2542852"/>
            <a:ext cx="1980000" cy="198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4" name="Immagine 13"/>
          <p:cNvPicPr preferRelativeResize="0"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760" y="4508564"/>
            <a:ext cx="1980000" cy="198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7" name="Immagine 16"/>
          <p:cNvPicPr preferRelativeResize="0"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0728" y="2523622"/>
            <a:ext cx="1980000" cy="198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28" y="4533262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9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609242" y="1633265"/>
            <a:ext cx="7923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Kod </a:t>
            </a:r>
            <a:r>
              <a:rPr lang="hr-HR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eske</a:t>
            </a: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se simptomi također mogu pojaviti naglo, a tu pojavu nazivamo apopleksija. Do apopleksije trsova obično dolazi u najtoplijem dijelu godine (kišno razdoblje tijekom proljeća, nakon kojeg slijedi suša i visoke temperature). </a:t>
            </a:r>
          </a:p>
        </p:txBody>
      </p:sp>
      <p:pic>
        <p:nvPicPr>
          <p:cNvPr id="2" name="Immagine 1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671" y="2565700"/>
            <a:ext cx="3924000" cy="3924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5" name="Immagine 4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6000" y="4507511"/>
            <a:ext cx="1980000" cy="1980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CasellaDiTesto 8"/>
          <p:cNvSpPr txBox="1"/>
          <p:nvPr/>
        </p:nvSpPr>
        <p:spPr>
          <a:xfrm>
            <a:off x="450375" y="1094409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Eska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700" y="4527700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565700"/>
            <a:ext cx="395605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7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414863" y="1094409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Simptomi </a:t>
            </a:r>
            <a:r>
              <a:rPr lang="hr-HR" sz="2400" dirty="0" err="1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eske</a:t>
            </a:r>
            <a:r>
              <a:rPr lang="hr-HR" sz="24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unutar višegodišnjeg drva</a:t>
            </a:r>
            <a:endParaRPr lang="en-US" sz="24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09241" y="1704289"/>
            <a:ext cx="8029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 prerezu debla zareženog trsa moguće je uočiti degradirano tkivo u dvije različite boje, tamne i svijetle; uzrok tome je zaraza s dva različita uzročnika bolesti. </a:t>
            </a:r>
          </a:p>
        </p:txBody>
      </p:sp>
      <p:pic>
        <p:nvPicPr>
          <p:cNvPr id="2" name="Immagine 1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935" y="2526474"/>
            <a:ext cx="1980000" cy="396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magine 4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042" y="2537748"/>
            <a:ext cx="3960000" cy="396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Immagine 7"/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6235" y="2564574"/>
            <a:ext cx="1980000" cy="198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Immagine 8"/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3535" y="4505048"/>
            <a:ext cx="1980000" cy="198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369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20342" y="1699529"/>
            <a:ext cx="8217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Vanjski simptomi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botriosferijskog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sušenja su vrlo slični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eski</a:t>
            </a:r>
            <a:r>
              <a:rPr lang="hr-HR" sz="20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te je razliku između njih najbolje uočiti prerezom debla. </a:t>
            </a:r>
          </a:p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 slici je prikazan prerez debla trsa koji je zaražen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botriosferijskim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sušenjem.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50375" y="1094409"/>
            <a:ext cx="793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Botriosferijsko</a:t>
            </a:r>
            <a:r>
              <a:rPr lang="hr-HR" sz="24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 sušenje</a:t>
            </a:r>
            <a:endParaRPr lang="en-US" sz="24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pic>
        <p:nvPicPr>
          <p:cNvPr id="7" name="Image 8" descr="http://www.wineland.temp.shapeshift.co.za/archive/technical/supplimentary--wynber-august-2012-a-guide-to-grapevine-abnormalities-in-south-africa-fungal-diseases-associated-with-wood-and-root-rotting-dieback-part-2-7-1--8.jpg"/>
          <p:cNvPicPr preferRelativeResize="0"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6575" y="2672580"/>
            <a:ext cx="3960000" cy="39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5"/>
          <a:stretch/>
        </p:blipFill>
        <p:spPr>
          <a:xfrm flipV="1">
            <a:off x="6656000" y="4652580"/>
            <a:ext cx="1980000" cy="19800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" name="Immagine 4"/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000" y="2685876"/>
            <a:ext cx="1980000" cy="1980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9" name="Immagine 8"/>
          <p:cNvPicPr preferRelativeResize="0"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487" y="4652580"/>
            <a:ext cx="1980000" cy="1980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00" y="2715192"/>
            <a:ext cx="198120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91319" y="1090023"/>
            <a:ext cx="5377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Kako suzbijati bolest?</a:t>
            </a:r>
            <a:endParaRPr lang="en-US" sz="24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41178" y="2345302"/>
            <a:ext cx="868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 ciljem suzbijanja bolesti drva,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prevencija je ključ uspjeha. </a:t>
            </a:r>
            <a:endParaRPr lang="en-US" sz="2000" dirty="0">
              <a:solidFill>
                <a:srgbClr val="8AAB00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0"/>
          <a:stretch/>
        </p:blipFill>
        <p:spPr>
          <a:xfrm>
            <a:off x="2515993" y="4071940"/>
            <a:ext cx="6311242" cy="26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75905" y="1131968"/>
            <a:ext cx="579839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Smanjenje količine infektivnog </a:t>
            </a:r>
            <a:r>
              <a:rPr lang="hr-HR" sz="2500" dirty="0" err="1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inokuluma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0"/>
          <a:stretch/>
        </p:blipFill>
        <p:spPr>
          <a:xfrm>
            <a:off x="3398636" y="4399268"/>
            <a:ext cx="5422508" cy="225870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91319" y="2096448"/>
            <a:ext cx="75199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 svrhu smanjenja količine infektivnog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inokuluma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važno je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Ukloniti </a:t>
            </a:r>
            <a:r>
              <a:rPr lang="hr-HR" sz="22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simptomatične mladice (vanjski i unutarnji </a:t>
            </a:r>
            <a:r>
              <a:rPr lang="hr-HR" sz="2200" dirty="0" err="1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simtpomi</a:t>
            </a:r>
            <a:r>
              <a:rPr lang="hr-HR" sz="22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čim one pokažu simptome;</a:t>
            </a:r>
            <a:endParaRPr lang="en-US" sz="20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Ukloniti </a:t>
            </a:r>
            <a:r>
              <a:rPr lang="hr-HR" sz="22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trs</a:t>
            </a:r>
            <a:r>
              <a:rPr lang="hr-HR" sz="2200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ukoliko su unutarnji simptomi zastupljeni do podloge;</a:t>
            </a:r>
            <a:endParaRPr lang="en-US" sz="20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Odstraniti iz vinograda </a:t>
            </a:r>
            <a:r>
              <a:rPr lang="hr-HR" sz="22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ostatke rezidbe.</a:t>
            </a:r>
            <a:endParaRPr lang="en-US" sz="22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26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29173" y="1123579"/>
            <a:ext cx="54874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Dotum" panose="020B0600000101010101" pitchFamily="34" charset="-127"/>
              </a:rPr>
              <a:t>Uklanjanje simptomatičnih mladica</a:t>
            </a:r>
            <a:endParaRPr lang="en-US" sz="2500" dirty="0">
              <a:solidFill>
                <a:srgbClr val="BDC901"/>
              </a:solidFill>
              <a:latin typeface="+mj-lt"/>
              <a:ea typeface="Dotum" panose="020B0600000101010101" pitchFamily="34" charset="-127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4572000"/>
            <a:ext cx="3047999" cy="2285999"/>
          </a:xfrm>
          <a:prstGeom prst="flowChartPunchedCard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41194" y="2270500"/>
            <a:ext cx="5268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Ukoliko samo pojedinačna mladica pokazuje simptome, moguće je da je samo ta mladica zaražena</a:t>
            </a:r>
            <a:r>
              <a:rPr lang="en-US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algn="just"/>
            <a:r>
              <a:rPr lang="hr-HR" sz="20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Uklonite takvu mladicu (prateći i razvoj unutarnjih simptoma na drvu) i potom pratite hoće li se zaraza proširiti na ostatak trsa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Ukoliko su vidljivi unutarnji simptomi pri bazi mladice, vrlo vjerojatno da je infekcija proširena i na višegodišnje drvo koje je u tom slučaju također potrebno ukloniti.  </a:t>
            </a:r>
          </a:p>
        </p:txBody>
      </p:sp>
      <p:sp>
        <p:nvSpPr>
          <p:cNvPr id="9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427" y="1546457"/>
            <a:ext cx="3151573" cy="229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06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0"/>
          <a:stretch/>
        </p:blipFill>
        <p:spPr>
          <a:xfrm>
            <a:off x="1692428" y="3729039"/>
            <a:ext cx="7100136" cy="295750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23095" y="2013635"/>
            <a:ext cx="6857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 uzrokuju velike </a:t>
            </a:r>
            <a:r>
              <a:rPr lang="hr-HR" sz="2000" b="1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ekonomske gubitke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zbog ponovne sadnje osušenih trsova 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 što se na svjetskoj razini utroši oko 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1,5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milijardi dolara godišnje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te zbog </a:t>
            </a:r>
            <a:r>
              <a:rPr lang="hr-HR" sz="2000" b="1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smanjenja produktivnosti vinograda,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kako po pitanju </a:t>
            </a:r>
            <a:r>
              <a:rPr lang="hr-HR" sz="20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prinosa,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tako i po pitanju </a:t>
            </a:r>
            <a:r>
              <a:rPr lang="hr-HR" sz="20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kvalitete grožđa 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gubitak produktivnosti samo u Francuskoj iznosi oko milijardu dolara godišnje).</a:t>
            </a:r>
            <a:endParaRPr lang="en-US" sz="2000" b="1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4"/>
          <p:cNvSpPr txBox="1"/>
          <p:nvPr/>
        </p:nvSpPr>
        <p:spPr>
          <a:xfrm>
            <a:off x="367027" y="1042699"/>
            <a:ext cx="44355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Kakve štete pričinjavaju</a:t>
            </a:r>
            <a:r>
              <a:rPr lang="en-US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8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75905" y="1140357"/>
            <a:ext cx="5104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Uklanjanje simptomatičnih trsova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482" y="2663164"/>
            <a:ext cx="3675283" cy="3131180"/>
          </a:xfrm>
          <a:prstGeom prst="ellipse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330182" y="3213091"/>
            <a:ext cx="4540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Ukoliko su unutarnji simptomi razvijeni </a:t>
            </a:r>
            <a:r>
              <a:rPr lang="hr-HR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na čitavom trsu</a:t>
            </a:r>
            <a:r>
              <a:rPr lang="hr-HR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to znači da je trs u cijelosti zaražen</a:t>
            </a:r>
            <a:r>
              <a:rPr lang="en-US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U tom slučaju preporuča se </a:t>
            </a:r>
            <a:r>
              <a:rPr lang="hr-HR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ukloniti takav trs</a:t>
            </a:r>
            <a:r>
              <a:rPr lang="en-US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algn="just"/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Jednom kad je trs prerezan pri bazi ili izvađen s korijenom, trebao bi što prije biti uklonjen iz vinograda (isti se može </a:t>
            </a:r>
            <a:r>
              <a:rPr lang="hr-HR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spaliti, ali i </a:t>
            </a:r>
            <a:r>
              <a:rPr lang="hr-HR" b="1" dirty="0" err="1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kompostirati</a:t>
            </a: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03179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84783" y="1131968"/>
            <a:ext cx="5104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Rezidba u adekvatno vrijeme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744" y="3712191"/>
            <a:ext cx="4635256" cy="314581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41194" y="2431884"/>
            <a:ext cx="7929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Uzročnici bolesti vrše zarazu uglavnom putem rana od rezidbe.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67027" y="2973295"/>
            <a:ext cx="55819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Budući da se spore uzročnika bolesti šire kišom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važno je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b="1" dirty="0" smtClean="0">
                <a:solidFill>
                  <a:schemeClr val="accent2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rezidbu provoditi tijekom suhog vremena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 algn="just"/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Pored toga, korisno je zaštiti rane od rezidbe premazivanjem </a:t>
            </a:r>
            <a:r>
              <a:rPr lang="hr-HR" sz="2000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voskom</a:t>
            </a:r>
            <a:r>
              <a:rPr lang="hr-HR" sz="20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odnosno</a:t>
            </a:r>
            <a:r>
              <a:rPr lang="hr-HR" sz="20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primjenom </a:t>
            </a:r>
            <a:r>
              <a:rPr lang="hr-HR" sz="2000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kemijskih fungicida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ili </a:t>
            </a:r>
            <a:r>
              <a:rPr lang="hr-HR" sz="2000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vrsta</a:t>
            </a:r>
            <a:r>
              <a:rPr lang="hr-HR" sz="2000" b="1" i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b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roda</a:t>
            </a:r>
            <a:r>
              <a:rPr lang="hr-HR" sz="2000" b="1" i="1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Trichoderma</a:t>
            </a:r>
            <a:r>
              <a:rPr lang="hr-HR" sz="2000" b="1" i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endParaRPr lang="en-US" sz="20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1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58780" y="1090023"/>
            <a:ext cx="5377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Smanjenje infektivnog </a:t>
            </a:r>
            <a:r>
              <a:rPr lang="hr-HR" sz="2500" dirty="0" err="1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inokuluma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857626" y="3079308"/>
            <a:ext cx="50577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 ciljem smanjenja infektivnog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inokuluma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u nasadu važno je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ukloniti iz vinograda zaražene trsove i ostatke rezidbe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te ako je moguće spaliti ih ili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kompostirati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endParaRPr lang="en-US" dirty="0"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058987"/>
            <a:ext cx="364013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4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24644" y="1090023"/>
            <a:ext cx="5377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Smanjenje infektivnog </a:t>
            </a:r>
            <a:r>
              <a:rPr lang="hr-HR" sz="2500" dirty="0" err="1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inokuluma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857625" y="2952942"/>
            <a:ext cx="50577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Budući da uzročnici bolesti drva vrše zarazu novih trsova prvenstveno putem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rana od rezidbe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važno je provoditi rezidbu trsova kad je let spora reduciran, odnosno tijekom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suhog vremena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  <a:endParaRPr lang="en-US" sz="20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6" y="2543178"/>
            <a:ext cx="3251173" cy="3240000"/>
          </a:xfrm>
          <a:prstGeom prst="ellipse">
            <a:avLst/>
          </a:prstGeom>
        </p:spPr>
      </p:pic>
      <p:sp>
        <p:nvSpPr>
          <p:cNvPr id="7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32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34169" y="1090023"/>
            <a:ext cx="5377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Zaštita rana od rezidbe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9754" y="2259574"/>
            <a:ext cx="86170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Preporuča se </a:t>
            </a:r>
            <a:r>
              <a:rPr lang="hr-HR" sz="2000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spriječiti ulaz patogena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putem rana od rezidbe primjenom različitih mjera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a to se može učiniti primjenom kemijskih ili bioloških pripravaka za zaštitu rana od rezidbe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endParaRPr lang="en-US" sz="20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47" y="4013901"/>
            <a:ext cx="4975178" cy="2475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9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15119" y="1090023"/>
            <a:ext cx="5377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Zaštita rana od rezidbe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857625" y="3160440"/>
            <a:ext cx="49990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Premazivanje rana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voskom (uz dodatak kemijskog fungicida)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se može koristiti kako bi se spriječio ulaz uzročnika bolesti u biljku. </a:t>
            </a:r>
          </a:p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Ovom se mjerom postižu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dobri rezultati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ali se obavlja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sporo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zbog čega je potreban veliki utrošak radnih sati. 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484" y="2541278"/>
            <a:ext cx="3228070" cy="32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336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24644" y="1090023"/>
            <a:ext cx="5377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Zaštita rana od rezidbe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684895" y="2544897"/>
            <a:ext cx="5027616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95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Vrste roda </a:t>
            </a:r>
            <a:r>
              <a:rPr lang="en-US" sz="1950" i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Trichoderma</a:t>
            </a:r>
            <a:r>
              <a:rPr lang="en-US" sz="195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195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su korisni mikroorganizmi koji mogu brzo </a:t>
            </a:r>
            <a:r>
              <a:rPr lang="hr-HR" sz="195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kolonizirati rane od rezidbe</a:t>
            </a:r>
            <a:r>
              <a:rPr lang="en-US" sz="195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  <a:endParaRPr lang="hr-HR" sz="195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hr-HR" sz="195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Tijekom posljednjih nekoliko godina više je istraživanja ukazalo na pozitivne učinke primjene vrsta roda </a:t>
            </a:r>
            <a:r>
              <a:rPr lang="en-US" sz="1950" i="1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Trichoderma</a:t>
            </a:r>
            <a:r>
              <a:rPr lang="en-US" sz="195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195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 zaštiti rana od rezidbe. 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Immagine 3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5" y="2543188"/>
            <a:ext cx="3240000" cy="32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31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86544" y="1090023"/>
            <a:ext cx="5377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Zaštita rana od rezidbe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9753" y="2088127"/>
            <a:ext cx="8617072" cy="257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Sa svojom sposobnošću brze </a:t>
            </a:r>
            <a:r>
              <a:rPr lang="hr-HR" sz="1900" dirty="0" smtClean="0">
                <a:solidFill>
                  <a:schemeClr val="accent6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kolonizacije rana od rezidbe</a:t>
            </a:r>
            <a:r>
              <a:rPr lang="en-US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vrste roda </a:t>
            </a:r>
            <a:r>
              <a:rPr lang="en-US" sz="1900" i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Trichoderma</a:t>
            </a:r>
            <a:r>
              <a:rPr lang="en-US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služe kao biološka barijera u zaštiti rana od napada patogena. </a:t>
            </a:r>
            <a:endParaRPr lang="en-US" sz="19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hr-HR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Ovi mikroorganizmi stvaraju svojevrsni štit koji sprječava ulaz patogena putem rane od rezidbe</a:t>
            </a:r>
            <a:r>
              <a:rPr lang="en-US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95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4" name="Immagine 3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358774" y="4499906"/>
            <a:ext cx="3060000" cy="2160000"/>
          </a:xfrm>
          <a:prstGeom prst="rect">
            <a:avLst/>
          </a:prstGeom>
        </p:spPr>
      </p:pic>
      <p:pic>
        <p:nvPicPr>
          <p:cNvPr id="7" name="Immagine 6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5225" y="4499906"/>
            <a:ext cx="3060000" cy="2160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91319" y="3914775"/>
            <a:ext cx="268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Tretirano</a:t>
            </a:r>
            <a:endParaRPr lang="en-US" dirty="0">
              <a:solidFill>
                <a:srgbClr val="8AAB00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910920" y="3914775"/>
            <a:ext cx="268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Netretirano</a:t>
            </a:r>
            <a:endParaRPr lang="en-US" dirty="0">
              <a:solidFill>
                <a:srgbClr val="8AAB00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3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96069" y="1090023"/>
            <a:ext cx="5377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Zaštita rana od rezidbe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9753" y="1797614"/>
            <a:ext cx="8731372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Primjena vrsta roda </a:t>
            </a:r>
            <a:r>
              <a:rPr lang="hr-HR" sz="1900" i="1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Trichoderma</a:t>
            </a:r>
            <a:r>
              <a:rPr lang="hr-HR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se svakako preporučuje budući da: </a:t>
            </a:r>
            <a:endParaRPr lang="en-US" sz="19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19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Postiže </a:t>
            </a:r>
            <a:r>
              <a:rPr lang="hr-HR" sz="19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dobre rezultate </a:t>
            </a:r>
            <a:r>
              <a:rPr lang="hr-HR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 zaštiti rana od rezidbe,</a:t>
            </a:r>
            <a:endParaRPr lang="en-US" sz="1900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Aplikacija je moguća pomoću</a:t>
            </a:r>
            <a:r>
              <a:rPr lang="hr-HR" sz="19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19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traktorskog ili leđnog </a:t>
            </a:r>
            <a:r>
              <a:rPr lang="hr-HR" sz="1900" dirty="0" err="1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rasprskivača</a:t>
            </a:r>
            <a:r>
              <a:rPr lang="hr-HR" sz="19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</a:t>
            </a:r>
            <a:endParaRPr lang="en-US" sz="1900" dirty="0" smtClean="0">
              <a:solidFill>
                <a:srgbClr val="8AAB00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Primjena ja </a:t>
            </a:r>
            <a:r>
              <a:rPr lang="hr-HR" sz="19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brža i jeftinija </a:t>
            </a:r>
            <a:r>
              <a:rPr lang="hr-HR" sz="19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 odnosu na ručno premazivanje rana,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Dozvoljena je primjena u</a:t>
            </a:r>
            <a:r>
              <a:rPr lang="hr-HR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ekološkom </a:t>
            </a:r>
            <a:r>
              <a:rPr lang="hr-HR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vinogradarstvu.</a:t>
            </a:r>
            <a:endParaRPr lang="en-US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7" name="Immagine 6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19" y="3874415"/>
            <a:ext cx="2861363" cy="28613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929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15119" y="1090023"/>
            <a:ext cx="5377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Alternativni načini rezidbe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5466" y="2345302"/>
            <a:ext cx="8659935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Jedna od mjera koja može smanjiti štete uzrokovane bolestima drva je rezidba kojom se nastoji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očuvati tijek provodnog staničja na trsu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Očuvanjem funkcionalnog provodnog staničja i izbjegavanjem stvaranja velikih rana od rezidbe može se smanjiti zaraza uzročnicima bolesti drva.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58775" y="6489700"/>
            <a:ext cx="8542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Više informacija na</a:t>
            </a:r>
            <a:r>
              <a:rPr lang="en-US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: </a:t>
            </a:r>
            <a:r>
              <a:rPr lang="en-US" sz="16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2"/>
              </a:rPr>
              <a:t>http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2"/>
              </a:rPr>
              <a:t>://www.winetwork-data.eu/intranet/libretti/0/libretto16497-01-1.pdf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020" y="4203700"/>
            <a:ext cx="4410205" cy="2286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55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0"/>
          <a:stretch/>
        </p:blipFill>
        <p:spPr>
          <a:xfrm>
            <a:off x="4083935" y="4667902"/>
            <a:ext cx="4743300" cy="197578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26935" y="1834246"/>
            <a:ext cx="2605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Vinograd: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26935" y="3040746"/>
            <a:ext cx="2605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Vino: </a:t>
            </a:r>
            <a:endParaRPr lang="en-US" sz="22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459041" y="1774450"/>
            <a:ext cx="4921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Smanjenje prinosa</a:t>
            </a:r>
            <a:r>
              <a:rPr lang="en-US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14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sušenje (potpuno propadanje) </a:t>
            </a: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trsova i povećane troškove za </a:t>
            </a:r>
            <a:r>
              <a:rPr lang="hr-HR" sz="14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ponovnu sadnju </a:t>
            </a: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osušenih trsova. </a:t>
            </a:r>
            <a:endParaRPr lang="en-US" sz="14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US" sz="1200" dirty="0"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459041" y="2988911"/>
            <a:ext cx="4921247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Smanjenje </a:t>
            </a:r>
            <a:r>
              <a:rPr lang="hr-HR" sz="14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kvalitete</a:t>
            </a: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vina </a:t>
            </a:r>
            <a:r>
              <a:rPr lang="fr-F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niži šećeri</a:t>
            </a:r>
            <a:r>
              <a:rPr lang="fr-F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viša pH vrijednost, itd.</a:t>
            </a:r>
            <a:r>
              <a:rPr lang="fr-FR" sz="1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 </a:t>
            </a:r>
            <a:endParaRPr lang="en-US" sz="14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CasellaDiTesto 4"/>
          <p:cNvSpPr txBox="1"/>
          <p:nvPr/>
        </p:nvSpPr>
        <p:spPr>
          <a:xfrm>
            <a:off x="375905" y="1046687"/>
            <a:ext cx="44355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Kakve štete pričinjavaju</a:t>
            </a:r>
            <a:r>
              <a:rPr lang="en-US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7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91319" y="1090023"/>
            <a:ext cx="5377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Alternativni načini rezidbe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857625" y="2918654"/>
            <a:ext cx="5057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Praktična iskustva su pokazala kako je uzgojni </a:t>
            </a:r>
            <a:r>
              <a:rPr lang="hr-HR" sz="20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oblik </a:t>
            </a:r>
            <a:r>
              <a:rPr lang="en-US" sz="2000" dirty="0" err="1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Gouyot</a:t>
            </a:r>
            <a:r>
              <a:rPr lang="hr-HR" sz="2000" dirty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-</a:t>
            </a:r>
            <a:r>
              <a:rPr lang="en-US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Poussard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prikladan za smanjenje šteta od bolesti drva, iako potrebna su znanstvena istraživanja kako bi se navedena činjenica potvrdila. 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Immagine 3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5" y="2549529"/>
            <a:ext cx="3240000" cy="3240000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948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91319" y="1090023"/>
            <a:ext cx="5377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Što činiti sa zaraženim trsovima?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855585" y="2568768"/>
            <a:ext cx="50577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Ukoliko na pojedinim trsovima mjere prevencije nisu bile uspješne,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moguće je provesti pojedine mjere s ciljem da se spasi trs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iako te mjere ne garantiraju uspjeh te također trebaju biti dodatno istražene kako bi se potvrdila njihova učinkovitost. U nastavku slijedi prikaz tih mjera. </a:t>
            </a:r>
            <a:endParaRPr lang="en-US" sz="20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4" name="Immagine 3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70" y="2549530"/>
            <a:ext cx="3240000" cy="32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3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57968" y="1090023"/>
            <a:ext cx="6890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Mehaničko uklanjanje simptomatičnog višegodišnjeg drva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9754" y="2331013"/>
            <a:ext cx="86313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Ova se mjera sastoji u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uklanjanju simptomatičnih dijelova debla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pomoću motorne pile manjih dimenzija. 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Immagine 3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5" y="3680079"/>
            <a:ext cx="3240000" cy="2340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Immagine 6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5225" y="3673450"/>
            <a:ext cx="3240000" cy="234000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81688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857625" y="3363021"/>
            <a:ext cx="5043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Ova mjera daje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kratkoročno dobre rezultate i rezultira brzim oporavkom trsa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ali su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troškovi provedbe visoki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zbog velikog utroška radnih sati i potrebe za specijaliziranom radnom snagom. </a:t>
            </a:r>
          </a:p>
        </p:txBody>
      </p:sp>
      <p:pic>
        <p:nvPicPr>
          <p:cNvPr id="4" name="Immagine 3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9"/>
          <a:stretch/>
        </p:blipFill>
        <p:spPr>
          <a:xfrm>
            <a:off x="358775" y="2528888"/>
            <a:ext cx="3240000" cy="3240000"/>
          </a:xfrm>
          <a:prstGeom prst="ellipse">
            <a:avLst/>
          </a:prstGeom>
        </p:spPr>
      </p:pic>
      <p:sp>
        <p:nvSpPr>
          <p:cNvPr id="8" name="CasellaDiTesto 4"/>
          <p:cNvSpPr txBox="1"/>
          <p:nvPr/>
        </p:nvSpPr>
        <p:spPr>
          <a:xfrm>
            <a:off x="357968" y="1090023"/>
            <a:ext cx="6890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Mehaničko uklanjanje simptomatičnog višegodišnjeg drva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7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05594" y="1090023"/>
            <a:ext cx="5377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Cijepljenje na raskol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41178" y="2331014"/>
            <a:ext cx="85440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Precijepljivanjem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se prereže deblo pri bazi (ispod 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cjepnog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mjesta) te se zatim podloga precijepi novom plemkom metodom cijepljenja na raskol. 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Immagine 3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5" y="4329700"/>
            <a:ext cx="3240000" cy="2160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Immagine 6"/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5225" y="4329700"/>
            <a:ext cx="3240000" cy="216000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42446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859209" y="3442353"/>
            <a:ext cx="5043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Ova mjera daje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dobre rezultate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 ne zahtijeva posebnu opremu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ali ograničavajuća okolnost joj je što je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radno zahtjevna</a:t>
            </a:r>
            <a:r>
              <a:rPr lang="en-US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endParaRPr lang="en-US" dirty="0">
              <a:latin typeface="+mj-lt"/>
            </a:endParaRPr>
          </a:p>
        </p:txBody>
      </p:sp>
      <p:pic>
        <p:nvPicPr>
          <p:cNvPr id="4" name="Immagine 3"/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70" y="2536780"/>
            <a:ext cx="3240000" cy="3240000"/>
          </a:xfrm>
          <a:prstGeom prst="ellipse">
            <a:avLst/>
          </a:prstGeom>
        </p:spPr>
      </p:pic>
      <p:sp>
        <p:nvSpPr>
          <p:cNvPr id="7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CasellaDiTesto 4"/>
          <p:cNvSpPr txBox="1"/>
          <p:nvPr/>
        </p:nvSpPr>
        <p:spPr>
          <a:xfrm>
            <a:off x="405594" y="1090023"/>
            <a:ext cx="5377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Cijepljenje na raskol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4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77019" y="1153523"/>
            <a:ext cx="53772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Obnova debla razvojem bazalne mladice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898449" y="2725301"/>
            <a:ext cx="50577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Calibri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Obnova debla (pomlađivanje trsova</a:t>
            </a:r>
            <a:r>
              <a:rPr lang="vi-VN" sz="2000" dirty="0" smtClean="0">
                <a:latin typeface="Calibri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r>
              <a:rPr lang="hr-HR" sz="2000" dirty="0" smtClean="0">
                <a:latin typeface="Calibri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 je mjera kojom se </a:t>
            </a:r>
            <a:r>
              <a:rPr lang="hr-HR" sz="2000" dirty="0" smtClean="0">
                <a:solidFill>
                  <a:srgbClr val="8AAB00"/>
                </a:solidFill>
                <a:latin typeface="Calibri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nadzemni</a:t>
            </a:r>
            <a:r>
              <a:rPr lang="hr-HR" sz="2000" dirty="0" smtClean="0">
                <a:solidFill>
                  <a:srgbClr val="B44601"/>
                </a:solidFill>
                <a:latin typeface="Calibri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hr-HR" sz="2000" dirty="0" smtClean="0">
                <a:solidFill>
                  <a:srgbClr val="8AAB00"/>
                </a:solidFill>
                <a:latin typeface="Calibri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dio trsa obnavlja iz mladice koja se razvija iz bazalnog dijela postojećeg debla </a:t>
            </a:r>
            <a:r>
              <a:rPr lang="hr-HR" sz="2000" dirty="0" smtClean="0">
                <a:latin typeface="Calibri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(iz plemke), dok se staro deblo uklanja. </a:t>
            </a:r>
          </a:p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Calibri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Ova je mjera posebno učinkovita kod suzbijanja </a:t>
            </a:r>
            <a:r>
              <a:rPr lang="hr-HR" sz="2000" dirty="0" err="1" smtClean="0">
                <a:solidFill>
                  <a:srgbClr val="8AAB00"/>
                </a:solidFill>
                <a:latin typeface="Calibri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Eutiopze</a:t>
            </a:r>
            <a:r>
              <a:rPr lang="hr-HR" sz="2000" dirty="0" smtClean="0">
                <a:latin typeface="Calibri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. ne zahtjeva specijaliziranu radnu snagu, ali je zahtjevna u pogledu utroška radnih sati.</a:t>
            </a:r>
          </a:p>
        </p:txBody>
      </p:sp>
      <p:pic>
        <p:nvPicPr>
          <p:cNvPr id="4" name="Immagine 3"/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752" y="2888887"/>
            <a:ext cx="3960000" cy="3240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645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491319" y="1090023"/>
            <a:ext cx="53772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Mjere za smanjenje šteta na simptomatičnim trsova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41178" y="2331014"/>
            <a:ext cx="86599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Uklanjanje simptomatičnih </a:t>
            </a:r>
            <a:r>
              <a:rPr lang="hr-HR" sz="20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dijelova višegodišnjeg 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drva, </a:t>
            </a:r>
            <a:r>
              <a:rPr lang="hr-HR" sz="2000" dirty="0" err="1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</a:t>
            </a:r>
            <a:r>
              <a:rPr lang="hr-HR" sz="2000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recijepljivanje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i o</a:t>
            </a:r>
            <a:r>
              <a:rPr lang="vi-VN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bnova </a:t>
            </a:r>
            <a:r>
              <a:rPr lang="vi-VN" sz="2000" dirty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debla (pomlađivanje trsova</a:t>
            </a:r>
            <a:r>
              <a:rPr lang="vi-VN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r>
              <a:rPr lang="hr-HR" sz="20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su mjere koje mogu biti učinkovite samo </a:t>
            </a:r>
            <a:r>
              <a:rPr lang="hr-HR" sz="2000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kada se zaraza nije proširila i na korijen trsa. </a:t>
            </a:r>
            <a:endParaRPr lang="hr-HR" sz="2000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0"/>
          <a:stretch/>
        </p:blipFill>
        <p:spPr>
          <a:xfrm>
            <a:off x="2515993" y="4071940"/>
            <a:ext cx="6311242" cy="26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8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http://www.agf.gov.bc.ca/cropprot/grapeipm/images/esc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8756" y="2860969"/>
            <a:ext cx="2435515" cy="1980000"/>
          </a:xfrm>
          <a:prstGeom prst="rect">
            <a:avLst/>
          </a:prstGeom>
          <a:noFill/>
        </p:spPr>
      </p:pic>
      <p:pic>
        <p:nvPicPr>
          <p:cNvPr id="7" name="Picture 4" descr="Reducedgrowth"/>
          <p:cNvPicPr>
            <a:picLocks noChangeAspect="1" noChangeArrowheads="1"/>
          </p:cNvPicPr>
          <p:nvPr/>
        </p:nvPicPr>
        <p:blipFill rotWithShape="1">
          <a:blip r:embed="rId4" cstate="screen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5405" y="2860969"/>
            <a:ext cx="2855769" cy="1980000"/>
          </a:xfrm>
          <a:prstGeom prst="rect">
            <a:avLst/>
          </a:prstGeom>
          <a:noFill/>
        </p:spPr>
      </p:pic>
      <p:pic>
        <p:nvPicPr>
          <p:cNvPr id="8" name="Picture 8" descr="http://treeandvinetrunkdiseases.org/wp-content/uploads/2014/06/DSCN077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22309" y="2860969"/>
            <a:ext cx="3016402" cy="1980000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68756" y="4943941"/>
            <a:ext cx="230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Petri</a:t>
            </a:r>
            <a:r>
              <a:rPr lang="hr-HR" sz="2400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jeva</a:t>
            </a:r>
            <a:r>
              <a:rPr lang="hr-HR" sz="24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bolest</a:t>
            </a:r>
            <a:endParaRPr lang="en-US"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835405" y="4943941"/>
            <a:ext cx="3060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Crna noga vinove loze</a:t>
            </a:r>
            <a:endParaRPr lang="en-US"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022309" y="4943941"/>
            <a:ext cx="2784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Crna pjegavost (</a:t>
            </a:r>
            <a:r>
              <a:rPr lang="hr-HR" sz="2400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fomopsis</a:t>
            </a:r>
            <a:r>
              <a:rPr lang="hr-HR" sz="24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lang="en-US" sz="24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CasellaDiTesto 4"/>
          <p:cNvSpPr txBox="1"/>
          <p:nvPr/>
        </p:nvSpPr>
        <p:spPr>
          <a:xfrm>
            <a:off x="402539" y="1151343"/>
            <a:ext cx="53772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 kojim je bolestima riječ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   </a:t>
            </a:r>
            <a:endParaRPr lang="hr-HR" sz="2500" dirty="0" smtClean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US" sz="25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25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 mladom vinogradu</a:t>
            </a:r>
            <a:r>
              <a:rPr lang="en-US" sz="25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6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30537" y="1184899"/>
            <a:ext cx="53772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 kojim je bolestima riječ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   </a:t>
            </a:r>
            <a:endParaRPr lang="hr-HR" sz="2500" dirty="0" smtClean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en-US" sz="25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25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 rodnom vinogradu</a:t>
            </a:r>
            <a:r>
              <a:rPr lang="en-US" sz="25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lang="en-US" sz="25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5708" y="2274107"/>
            <a:ext cx="2203909" cy="2197291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112586" y="5022375"/>
            <a:ext cx="275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Botr</a:t>
            </a:r>
            <a:r>
              <a:rPr lang="hr-HR" sz="2400" i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io</a:t>
            </a:r>
            <a:r>
              <a:rPr lang="it-IT" sz="2400" i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</a:t>
            </a:r>
            <a:r>
              <a:rPr lang="hr-HR" sz="2400" i="1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ferijsko</a:t>
            </a:r>
            <a:r>
              <a:rPr lang="hr-HR" sz="2400" i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sušenje</a:t>
            </a:r>
            <a:endParaRPr lang="en-US" sz="2400" i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987706" y="5022374"/>
            <a:ext cx="116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Eutipoza</a:t>
            </a:r>
            <a:endParaRPr lang="en-US" sz="2400" i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538556" y="5022375"/>
            <a:ext cx="2292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i="1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Eska</a:t>
            </a:r>
            <a:endParaRPr lang="en-US" sz="2400" i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08153" y="5669553"/>
            <a:ext cx="213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Kloroza</a:t>
            </a:r>
            <a:r>
              <a:rPr lang="hr-HR" sz="16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/nekroza na lišću</a:t>
            </a:r>
            <a:endParaRPr lang="en-US" sz="1600" b="1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330475" y="5669553"/>
            <a:ext cx="2497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Kržljave mladice</a:t>
            </a:r>
            <a:endParaRPr lang="en-US" sz="1600" b="1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/>
            <a:r>
              <a:rPr lang="hr-HR" sz="16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Izražena </a:t>
            </a:r>
            <a:r>
              <a:rPr lang="hr-HR" sz="1600" b="1" dirty="0" err="1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kloroza</a:t>
            </a:r>
            <a:r>
              <a:rPr lang="hr-HR" sz="16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na rubu lista</a:t>
            </a:r>
            <a:endParaRPr lang="en-US" sz="1600" b="1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432152" y="5666191"/>
            <a:ext cx="2497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‘Tigrasti listovi’ izgled listova</a:t>
            </a:r>
            <a:endParaRPr lang="en-US" sz="1600" b="1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/>
            <a:r>
              <a:rPr lang="hr-HR" sz="1600" b="1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Crne mrlje na bobicama</a:t>
            </a:r>
            <a:endParaRPr lang="en-US" sz="1600" b="1" dirty="0" smtClean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74107"/>
            <a:ext cx="219551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333625"/>
            <a:ext cx="2200275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63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641" y="2595151"/>
            <a:ext cx="4127890" cy="303887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84783" y="1136032"/>
            <a:ext cx="5104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Zašto ne uspijevamo učinkovito suzbiti bolesti drva vinove loze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734023" y="2133486"/>
            <a:ext cx="1678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Biljka domaćin</a:t>
            </a:r>
          </a:p>
          <a:p>
            <a:r>
              <a:rPr lang="hr-HR" sz="2000" b="1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(vinova loza)</a:t>
            </a:r>
            <a:endParaRPr lang="en-US" sz="2000" b="1" dirty="0">
              <a:solidFill>
                <a:srgbClr val="8AAB00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089176" y="4892608"/>
            <a:ext cx="2072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Okoliš</a:t>
            </a:r>
            <a:endParaRPr lang="en-US" sz="2000" b="1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603960" y="4835456"/>
            <a:ext cx="1912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rgbClr val="CF722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Svega jedan </a:t>
            </a:r>
          </a:p>
          <a:p>
            <a:r>
              <a:rPr lang="hr-HR" sz="2000" b="1" dirty="0" smtClean="0">
                <a:solidFill>
                  <a:srgbClr val="CF722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  uzročnik bolesti</a:t>
            </a:r>
            <a:endParaRPr lang="en-US" sz="2000" b="1" dirty="0">
              <a:solidFill>
                <a:srgbClr val="CF722A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089176" y="1815152"/>
            <a:ext cx="275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004729" y="1671821"/>
            <a:ext cx="26154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Primjer „uobičajene” bolesti</a:t>
            </a:r>
            <a:endParaRPr lang="en-US" sz="2000" b="1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/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npr. </a:t>
            </a:r>
            <a:r>
              <a:rPr lang="hr-HR" sz="2000" dirty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lamenjača, </a:t>
            </a:r>
            <a:r>
              <a:rPr lang="hr-HR" sz="2000" dirty="0" err="1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botritis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, pepelnica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lang="en-US" sz="20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0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0562" y="2364319"/>
            <a:ext cx="4763068" cy="384541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1194" y="382137"/>
            <a:ext cx="668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solidFill>
                  <a:srgbClr val="8AAB0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Bolesti drva vinove loze</a:t>
            </a:r>
            <a:endParaRPr lang="en-US" sz="4000" dirty="0">
              <a:solidFill>
                <a:srgbClr val="8AAB00"/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649615" y="2161622"/>
            <a:ext cx="1963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8AAB00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Biljka domaćin</a:t>
            </a:r>
            <a:endParaRPr lang="en-US" sz="2000" b="1" dirty="0" smtClean="0">
              <a:solidFill>
                <a:srgbClr val="8AAB00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en-US" sz="2000" b="1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089176" y="4892608"/>
            <a:ext cx="2072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Okoliš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291843" y="5992966"/>
            <a:ext cx="237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Uzročnik bolesti br. </a:t>
            </a:r>
            <a:r>
              <a:rPr lang="en-US" sz="2000" b="1" dirty="0" smtClean="0">
                <a:solidFill>
                  <a:srgbClr val="FECB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endParaRPr lang="en-US" sz="2000" b="1" dirty="0">
              <a:solidFill>
                <a:srgbClr val="FECB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16592" y="4892608"/>
            <a:ext cx="2362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CF722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Uzročnik bolesti br. </a:t>
            </a:r>
            <a:r>
              <a:rPr lang="en-US" sz="2000" b="1" dirty="0" smtClean="0">
                <a:solidFill>
                  <a:srgbClr val="CF722A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endParaRPr lang="en-US" sz="2000" b="1" dirty="0">
              <a:solidFill>
                <a:srgbClr val="CF722A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06437" y="3562963"/>
            <a:ext cx="240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Uzročnik bolesti br. </a:t>
            </a:r>
            <a:r>
              <a:rPr lang="en-US" sz="20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3</a:t>
            </a:r>
            <a:endParaRPr lang="en-US" sz="2000" b="1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CasellaDiTesto 4"/>
          <p:cNvSpPr txBox="1"/>
          <p:nvPr/>
        </p:nvSpPr>
        <p:spPr>
          <a:xfrm>
            <a:off x="384783" y="980064"/>
            <a:ext cx="5104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Zašto ne uspijevamo učinkovito suzbiti bolesti drva vinove loze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CasellaDiTesto 9"/>
          <p:cNvSpPr txBox="1"/>
          <p:nvPr/>
        </p:nvSpPr>
        <p:spPr>
          <a:xfrm>
            <a:off x="6235548" y="1783115"/>
            <a:ext cx="2615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Primjer „uobičajene” bolesti</a:t>
            </a:r>
            <a:endParaRPr lang="en-US" sz="2000" b="1" dirty="0" smtClean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/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(</a:t>
            </a:r>
            <a:r>
              <a:rPr lang="hr-HR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npr. eska</a:t>
            </a:r>
            <a:r>
              <a:rPr lang="en-US" sz="2000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endParaRPr lang="en-US" sz="20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194" y="382137"/>
            <a:ext cx="66874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000" dirty="0" smtClean="0">
                <a:solidFill>
                  <a:srgbClr val="8AAB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Bolesti drva vinove loze</a:t>
            </a:r>
            <a:endParaRPr lang="en-US" sz="5000" dirty="0">
              <a:solidFill>
                <a:srgbClr val="8AAB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41194" y="518614"/>
            <a:ext cx="0" cy="1044000"/>
          </a:xfrm>
          <a:prstGeom prst="line">
            <a:avLst/>
          </a:prstGeom>
          <a:ln w="38100">
            <a:solidFill>
              <a:srgbClr val="B446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9366" y="2374711"/>
            <a:ext cx="6441745" cy="237471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54602" y="5156945"/>
            <a:ext cx="7217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Simptomi se ne pojavljuju svake godine na istim trsovima zbog godišnje varijabilnosti razvoja simptoma (trs u jednoj godini može pokazivati simptome, a u sljedećoj ne)</a:t>
            </a:r>
            <a:endParaRPr lang="en-US" sz="24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CasellaDiTesto 4"/>
          <p:cNvSpPr txBox="1"/>
          <p:nvPr/>
        </p:nvSpPr>
        <p:spPr>
          <a:xfrm>
            <a:off x="384783" y="1055565"/>
            <a:ext cx="5104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Zašto ne uspijevamo učinkovito suzbiti bolesti drva vinove loze</a:t>
            </a:r>
            <a:r>
              <a:rPr lang="it-IT" sz="2500" dirty="0" smtClean="0">
                <a:solidFill>
                  <a:srgbClr val="BDC9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?</a:t>
            </a:r>
            <a:endParaRPr lang="en-US" sz="2500" dirty="0">
              <a:solidFill>
                <a:srgbClr val="BDC9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CasellaDiTesto 9"/>
          <p:cNvSpPr txBox="1"/>
          <p:nvPr/>
        </p:nvSpPr>
        <p:spPr>
          <a:xfrm>
            <a:off x="1882067" y="1974601"/>
            <a:ext cx="1419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Godina n</a:t>
            </a:r>
            <a:endParaRPr lang="en-US" sz="20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CasellaDiTesto 9"/>
          <p:cNvSpPr txBox="1"/>
          <p:nvPr/>
        </p:nvSpPr>
        <p:spPr>
          <a:xfrm>
            <a:off x="6020541" y="1974601"/>
            <a:ext cx="1419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solidFill>
                  <a:srgbClr val="B4460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Godina n+1</a:t>
            </a:r>
            <a:endParaRPr lang="en-US" sz="2000" dirty="0">
              <a:solidFill>
                <a:srgbClr val="B44601"/>
              </a:solidFill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8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3977</TotalTime>
  <Words>2094</Words>
  <Application>Microsoft Office PowerPoint</Application>
  <PresentationFormat>Prikaz na zaslonu (4:3)</PresentationFormat>
  <Paragraphs>237</Paragraphs>
  <Slides>47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47</vt:i4>
      </vt:variant>
    </vt:vector>
  </HeadingPairs>
  <TitlesOfParts>
    <vt:vector size="48" baseType="lpstr">
      <vt:lpstr>Office Theme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Invernizzi</dc:creator>
  <cp:lastModifiedBy>Marijan Bubola</cp:lastModifiedBy>
  <cp:revision>182</cp:revision>
  <dcterms:created xsi:type="dcterms:W3CDTF">2017-07-05T07:13:53Z</dcterms:created>
  <dcterms:modified xsi:type="dcterms:W3CDTF">2017-11-10T11:56:00Z</dcterms:modified>
</cp:coreProperties>
</file>